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3D376-8E3E-4F6E-B91E-323A20159293}" type="doc">
      <dgm:prSet loTypeId="urn:microsoft.com/office/officeart/2005/8/layout/vProcess5" loCatId="process" qsTypeId="urn:microsoft.com/office/officeart/2005/8/quickstyle/simple3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4F48AA2A-3119-4128-B32D-31C5EB13627A}">
      <dgm:prSet/>
      <dgm:spPr/>
      <dgm:t>
        <a:bodyPr/>
        <a:lstStyle/>
        <a:p>
          <a:r>
            <a:rPr lang="nl-NL"/>
            <a:t>Wat zijn de drie beroepsprocessen?</a:t>
          </a:r>
          <a:endParaRPr lang="en-US"/>
        </a:p>
      </dgm:t>
    </dgm:pt>
    <dgm:pt modelId="{DC3A7F36-44D2-44C2-A98E-A75C7455512A}" type="parTrans" cxnId="{B5FD44B0-D899-4D2F-8028-D75633BABDC7}">
      <dgm:prSet/>
      <dgm:spPr/>
      <dgm:t>
        <a:bodyPr/>
        <a:lstStyle/>
        <a:p>
          <a:endParaRPr lang="en-US"/>
        </a:p>
      </dgm:t>
    </dgm:pt>
    <dgm:pt modelId="{4B42703E-EE70-4404-A404-F71F33BDAD60}" type="sibTrans" cxnId="{B5FD44B0-D899-4D2F-8028-D75633BABDC7}">
      <dgm:prSet/>
      <dgm:spPr/>
      <dgm:t>
        <a:bodyPr/>
        <a:lstStyle/>
        <a:p>
          <a:endParaRPr lang="en-US"/>
        </a:p>
      </dgm:t>
    </dgm:pt>
    <dgm:pt modelId="{6144BC31-E3B8-4B28-A589-1C8CF6829468}">
      <dgm:prSet/>
      <dgm:spPr/>
      <dgm:t>
        <a:bodyPr/>
        <a:lstStyle/>
        <a:p>
          <a:r>
            <a:rPr lang="nl-NL"/>
            <a:t>Welk beroep past bij de landbouwsector?</a:t>
          </a:r>
          <a:endParaRPr lang="en-US"/>
        </a:p>
      </dgm:t>
    </dgm:pt>
    <dgm:pt modelId="{FA7FDACD-2879-4730-8496-A4682193A499}" type="parTrans" cxnId="{75BAC7D4-C6CE-4059-9875-0C75518B024D}">
      <dgm:prSet/>
      <dgm:spPr/>
      <dgm:t>
        <a:bodyPr/>
        <a:lstStyle/>
        <a:p>
          <a:endParaRPr lang="en-US"/>
        </a:p>
      </dgm:t>
    </dgm:pt>
    <dgm:pt modelId="{E6FD6E8F-599C-4CEF-B556-CEAC6567C736}" type="sibTrans" cxnId="{75BAC7D4-C6CE-4059-9875-0C75518B024D}">
      <dgm:prSet/>
      <dgm:spPr/>
      <dgm:t>
        <a:bodyPr/>
        <a:lstStyle/>
        <a:p>
          <a:endParaRPr lang="en-US"/>
        </a:p>
      </dgm:t>
    </dgm:pt>
    <dgm:pt modelId="{990F5422-A8D4-40E3-A32F-299C68CF0C5C}">
      <dgm:prSet/>
      <dgm:spPr/>
      <dgm:t>
        <a:bodyPr/>
        <a:lstStyle/>
        <a:p>
          <a:r>
            <a:rPr lang="nl-NL"/>
            <a:t>Welk beroep past bij de industriesector? </a:t>
          </a:r>
          <a:endParaRPr lang="en-US"/>
        </a:p>
      </dgm:t>
    </dgm:pt>
    <dgm:pt modelId="{DF08F79B-D137-4D40-A660-EB8A274F8EF8}" type="parTrans" cxnId="{4D9B2201-CD42-4C56-839F-F89276D38DFC}">
      <dgm:prSet/>
      <dgm:spPr/>
      <dgm:t>
        <a:bodyPr/>
        <a:lstStyle/>
        <a:p>
          <a:endParaRPr lang="en-US"/>
        </a:p>
      </dgm:t>
    </dgm:pt>
    <dgm:pt modelId="{F5AFB2CA-DA54-4625-A459-62B345ADDDFE}" type="sibTrans" cxnId="{4D9B2201-CD42-4C56-839F-F89276D38DFC}">
      <dgm:prSet/>
      <dgm:spPr/>
      <dgm:t>
        <a:bodyPr/>
        <a:lstStyle/>
        <a:p>
          <a:endParaRPr lang="en-US"/>
        </a:p>
      </dgm:t>
    </dgm:pt>
    <dgm:pt modelId="{DA652F54-A204-40FA-9B50-B0729DE61DD3}">
      <dgm:prSet/>
      <dgm:spPr/>
      <dgm:t>
        <a:bodyPr/>
        <a:lstStyle/>
        <a:p>
          <a:r>
            <a:rPr lang="nl-NL"/>
            <a:t>Welk beroep past bij de dienstsector?</a:t>
          </a:r>
          <a:endParaRPr lang="en-US"/>
        </a:p>
      </dgm:t>
    </dgm:pt>
    <dgm:pt modelId="{96DB7685-B8D1-4E3B-A2F4-725E7F83CD4C}" type="parTrans" cxnId="{7242E26A-1929-4D37-9DBF-5D0BD73767CC}">
      <dgm:prSet/>
      <dgm:spPr/>
      <dgm:t>
        <a:bodyPr/>
        <a:lstStyle/>
        <a:p>
          <a:endParaRPr lang="en-US"/>
        </a:p>
      </dgm:t>
    </dgm:pt>
    <dgm:pt modelId="{C492684F-7097-47CB-ABB5-7CEC8AC79946}" type="sibTrans" cxnId="{7242E26A-1929-4D37-9DBF-5D0BD73767CC}">
      <dgm:prSet/>
      <dgm:spPr/>
      <dgm:t>
        <a:bodyPr/>
        <a:lstStyle/>
        <a:p>
          <a:endParaRPr lang="en-US"/>
        </a:p>
      </dgm:t>
    </dgm:pt>
    <dgm:pt modelId="{CCD42051-68D3-423C-A44E-4A86BD8B0F04}" type="pres">
      <dgm:prSet presAssocID="{CD73D376-8E3E-4F6E-B91E-323A20159293}" presName="outerComposite" presStyleCnt="0">
        <dgm:presLayoutVars>
          <dgm:chMax val="5"/>
          <dgm:dir/>
          <dgm:resizeHandles val="exact"/>
        </dgm:presLayoutVars>
      </dgm:prSet>
      <dgm:spPr/>
    </dgm:pt>
    <dgm:pt modelId="{C19144C5-94C2-44D0-9F7D-F6CF6F744A74}" type="pres">
      <dgm:prSet presAssocID="{CD73D376-8E3E-4F6E-B91E-323A20159293}" presName="dummyMaxCanvas" presStyleCnt="0">
        <dgm:presLayoutVars/>
      </dgm:prSet>
      <dgm:spPr/>
    </dgm:pt>
    <dgm:pt modelId="{1394C7AB-EE59-4B6C-ADCF-8476BF943E8C}" type="pres">
      <dgm:prSet presAssocID="{CD73D376-8E3E-4F6E-B91E-323A20159293}" presName="FourNodes_1" presStyleLbl="node1" presStyleIdx="0" presStyleCnt="4">
        <dgm:presLayoutVars>
          <dgm:bulletEnabled val="1"/>
        </dgm:presLayoutVars>
      </dgm:prSet>
      <dgm:spPr/>
    </dgm:pt>
    <dgm:pt modelId="{BE9A8A0C-803A-47CD-94F5-585517A1EF6C}" type="pres">
      <dgm:prSet presAssocID="{CD73D376-8E3E-4F6E-B91E-323A20159293}" presName="FourNodes_2" presStyleLbl="node1" presStyleIdx="1" presStyleCnt="4">
        <dgm:presLayoutVars>
          <dgm:bulletEnabled val="1"/>
        </dgm:presLayoutVars>
      </dgm:prSet>
      <dgm:spPr/>
    </dgm:pt>
    <dgm:pt modelId="{871BEE9C-E9E7-4319-816E-6C50AF8029A2}" type="pres">
      <dgm:prSet presAssocID="{CD73D376-8E3E-4F6E-B91E-323A20159293}" presName="FourNodes_3" presStyleLbl="node1" presStyleIdx="2" presStyleCnt="4">
        <dgm:presLayoutVars>
          <dgm:bulletEnabled val="1"/>
        </dgm:presLayoutVars>
      </dgm:prSet>
      <dgm:spPr/>
    </dgm:pt>
    <dgm:pt modelId="{B089B61B-F7EB-4EE5-8483-9480F8B8350E}" type="pres">
      <dgm:prSet presAssocID="{CD73D376-8E3E-4F6E-B91E-323A20159293}" presName="FourNodes_4" presStyleLbl="node1" presStyleIdx="3" presStyleCnt="4">
        <dgm:presLayoutVars>
          <dgm:bulletEnabled val="1"/>
        </dgm:presLayoutVars>
      </dgm:prSet>
      <dgm:spPr/>
    </dgm:pt>
    <dgm:pt modelId="{551CFE1F-BEF3-4E91-97B9-A5B9C9E720BC}" type="pres">
      <dgm:prSet presAssocID="{CD73D376-8E3E-4F6E-B91E-323A20159293}" presName="FourConn_1-2" presStyleLbl="fgAccFollowNode1" presStyleIdx="0" presStyleCnt="3">
        <dgm:presLayoutVars>
          <dgm:bulletEnabled val="1"/>
        </dgm:presLayoutVars>
      </dgm:prSet>
      <dgm:spPr/>
    </dgm:pt>
    <dgm:pt modelId="{7D86C9CA-0D37-441D-A65C-80509A3F63B2}" type="pres">
      <dgm:prSet presAssocID="{CD73D376-8E3E-4F6E-B91E-323A20159293}" presName="FourConn_2-3" presStyleLbl="fgAccFollowNode1" presStyleIdx="1" presStyleCnt="3">
        <dgm:presLayoutVars>
          <dgm:bulletEnabled val="1"/>
        </dgm:presLayoutVars>
      </dgm:prSet>
      <dgm:spPr/>
    </dgm:pt>
    <dgm:pt modelId="{136E66BE-413E-4A86-871D-8073B6507801}" type="pres">
      <dgm:prSet presAssocID="{CD73D376-8E3E-4F6E-B91E-323A20159293}" presName="FourConn_3-4" presStyleLbl="fgAccFollowNode1" presStyleIdx="2" presStyleCnt="3">
        <dgm:presLayoutVars>
          <dgm:bulletEnabled val="1"/>
        </dgm:presLayoutVars>
      </dgm:prSet>
      <dgm:spPr/>
    </dgm:pt>
    <dgm:pt modelId="{7B3F09DC-A5D0-409B-8E72-A098C66AAFE3}" type="pres">
      <dgm:prSet presAssocID="{CD73D376-8E3E-4F6E-B91E-323A20159293}" presName="FourNodes_1_text" presStyleLbl="node1" presStyleIdx="3" presStyleCnt="4">
        <dgm:presLayoutVars>
          <dgm:bulletEnabled val="1"/>
        </dgm:presLayoutVars>
      </dgm:prSet>
      <dgm:spPr/>
    </dgm:pt>
    <dgm:pt modelId="{A26E058E-044A-4213-9C2F-4A488212C891}" type="pres">
      <dgm:prSet presAssocID="{CD73D376-8E3E-4F6E-B91E-323A20159293}" presName="FourNodes_2_text" presStyleLbl="node1" presStyleIdx="3" presStyleCnt="4">
        <dgm:presLayoutVars>
          <dgm:bulletEnabled val="1"/>
        </dgm:presLayoutVars>
      </dgm:prSet>
      <dgm:spPr/>
    </dgm:pt>
    <dgm:pt modelId="{9EABB7D5-7962-4B80-83F6-42AC50C3366A}" type="pres">
      <dgm:prSet presAssocID="{CD73D376-8E3E-4F6E-B91E-323A20159293}" presName="FourNodes_3_text" presStyleLbl="node1" presStyleIdx="3" presStyleCnt="4">
        <dgm:presLayoutVars>
          <dgm:bulletEnabled val="1"/>
        </dgm:presLayoutVars>
      </dgm:prSet>
      <dgm:spPr/>
    </dgm:pt>
    <dgm:pt modelId="{452BDBCF-0362-4260-9970-7DE6D72F4C03}" type="pres">
      <dgm:prSet presAssocID="{CD73D376-8E3E-4F6E-B91E-323A2015929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D9B2201-CD42-4C56-839F-F89276D38DFC}" srcId="{CD73D376-8E3E-4F6E-B91E-323A20159293}" destId="{990F5422-A8D4-40E3-A32F-299C68CF0C5C}" srcOrd="2" destOrd="0" parTransId="{DF08F79B-D137-4D40-A660-EB8A274F8EF8}" sibTransId="{F5AFB2CA-DA54-4625-A459-62B345ADDDFE}"/>
    <dgm:cxn modelId="{60B6A408-6CEC-43BD-BAD6-C5B05423A2F8}" type="presOf" srcId="{F5AFB2CA-DA54-4625-A459-62B345ADDDFE}" destId="{136E66BE-413E-4A86-871D-8073B6507801}" srcOrd="0" destOrd="0" presId="urn:microsoft.com/office/officeart/2005/8/layout/vProcess5"/>
    <dgm:cxn modelId="{501B010A-A16F-47C6-80B8-AC89C1F84D23}" type="presOf" srcId="{990F5422-A8D4-40E3-A32F-299C68CF0C5C}" destId="{9EABB7D5-7962-4B80-83F6-42AC50C3366A}" srcOrd="1" destOrd="0" presId="urn:microsoft.com/office/officeart/2005/8/layout/vProcess5"/>
    <dgm:cxn modelId="{55283D66-92B6-4B51-BE07-2AA859706259}" type="presOf" srcId="{4F48AA2A-3119-4128-B32D-31C5EB13627A}" destId="{7B3F09DC-A5D0-409B-8E72-A098C66AAFE3}" srcOrd="1" destOrd="0" presId="urn:microsoft.com/office/officeart/2005/8/layout/vProcess5"/>
    <dgm:cxn modelId="{7242E26A-1929-4D37-9DBF-5D0BD73767CC}" srcId="{CD73D376-8E3E-4F6E-B91E-323A20159293}" destId="{DA652F54-A204-40FA-9B50-B0729DE61DD3}" srcOrd="3" destOrd="0" parTransId="{96DB7685-B8D1-4E3B-A2F4-725E7F83CD4C}" sibTransId="{C492684F-7097-47CB-ABB5-7CEC8AC79946}"/>
    <dgm:cxn modelId="{B1F0216D-21EE-4704-A20C-1C430881EF1E}" type="presOf" srcId="{6144BC31-E3B8-4B28-A589-1C8CF6829468}" destId="{A26E058E-044A-4213-9C2F-4A488212C891}" srcOrd="1" destOrd="0" presId="urn:microsoft.com/office/officeart/2005/8/layout/vProcess5"/>
    <dgm:cxn modelId="{19A5C94E-EC14-4A36-B341-5A706A8B730A}" type="presOf" srcId="{4F48AA2A-3119-4128-B32D-31C5EB13627A}" destId="{1394C7AB-EE59-4B6C-ADCF-8476BF943E8C}" srcOrd="0" destOrd="0" presId="urn:microsoft.com/office/officeart/2005/8/layout/vProcess5"/>
    <dgm:cxn modelId="{F436A594-8DBC-4CE7-838F-9D0F0FE29F1B}" type="presOf" srcId="{990F5422-A8D4-40E3-A32F-299C68CF0C5C}" destId="{871BEE9C-E9E7-4319-816E-6C50AF8029A2}" srcOrd="0" destOrd="0" presId="urn:microsoft.com/office/officeart/2005/8/layout/vProcess5"/>
    <dgm:cxn modelId="{36B90FA7-732E-4B05-A9AD-2AE969794F31}" type="presOf" srcId="{CD73D376-8E3E-4F6E-B91E-323A20159293}" destId="{CCD42051-68D3-423C-A44E-4A86BD8B0F04}" srcOrd="0" destOrd="0" presId="urn:microsoft.com/office/officeart/2005/8/layout/vProcess5"/>
    <dgm:cxn modelId="{B5FD44B0-D899-4D2F-8028-D75633BABDC7}" srcId="{CD73D376-8E3E-4F6E-B91E-323A20159293}" destId="{4F48AA2A-3119-4128-B32D-31C5EB13627A}" srcOrd="0" destOrd="0" parTransId="{DC3A7F36-44D2-44C2-A98E-A75C7455512A}" sibTransId="{4B42703E-EE70-4404-A404-F71F33BDAD60}"/>
    <dgm:cxn modelId="{849E10C6-C928-4D0E-953F-581B4ED0DA0C}" type="presOf" srcId="{6144BC31-E3B8-4B28-A589-1C8CF6829468}" destId="{BE9A8A0C-803A-47CD-94F5-585517A1EF6C}" srcOrd="0" destOrd="0" presId="urn:microsoft.com/office/officeart/2005/8/layout/vProcess5"/>
    <dgm:cxn modelId="{115E70C9-18A6-49D6-B3E2-0671764D6753}" type="presOf" srcId="{DA652F54-A204-40FA-9B50-B0729DE61DD3}" destId="{452BDBCF-0362-4260-9970-7DE6D72F4C03}" srcOrd="1" destOrd="0" presId="urn:microsoft.com/office/officeart/2005/8/layout/vProcess5"/>
    <dgm:cxn modelId="{75BAC7D4-C6CE-4059-9875-0C75518B024D}" srcId="{CD73D376-8E3E-4F6E-B91E-323A20159293}" destId="{6144BC31-E3B8-4B28-A589-1C8CF6829468}" srcOrd="1" destOrd="0" parTransId="{FA7FDACD-2879-4730-8496-A4682193A499}" sibTransId="{E6FD6E8F-599C-4CEF-B556-CEAC6567C736}"/>
    <dgm:cxn modelId="{62D603E5-2C07-4BC2-A0FE-B9FC3D6E0504}" type="presOf" srcId="{DA652F54-A204-40FA-9B50-B0729DE61DD3}" destId="{B089B61B-F7EB-4EE5-8483-9480F8B8350E}" srcOrd="0" destOrd="0" presId="urn:microsoft.com/office/officeart/2005/8/layout/vProcess5"/>
    <dgm:cxn modelId="{B410A7F3-A1D1-4D47-B0F5-8E3869AE8594}" type="presOf" srcId="{E6FD6E8F-599C-4CEF-B556-CEAC6567C736}" destId="{7D86C9CA-0D37-441D-A65C-80509A3F63B2}" srcOrd="0" destOrd="0" presId="urn:microsoft.com/office/officeart/2005/8/layout/vProcess5"/>
    <dgm:cxn modelId="{EDC78BF4-8793-4632-8C87-7FA2117A6331}" type="presOf" srcId="{4B42703E-EE70-4404-A404-F71F33BDAD60}" destId="{551CFE1F-BEF3-4E91-97B9-A5B9C9E720BC}" srcOrd="0" destOrd="0" presId="urn:microsoft.com/office/officeart/2005/8/layout/vProcess5"/>
    <dgm:cxn modelId="{65D49EE0-B8AB-4F33-B9C5-D348D3698828}" type="presParOf" srcId="{CCD42051-68D3-423C-A44E-4A86BD8B0F04}" destId="{C19144C5-94C2-44D0-9F7D-F6CF6F744A74}" srcOrd="0" destOrd="0" presId="urn:microsoft.com/office/officeart/2005/8/layout/vProcess5"/>
    <dgm:cxn modelId="{187633FE-E7A8-4F1C-9679-11CB9E1E09E1}" type="presParOf" srcId="{CCD42051-68D3-423C-A44E-4A86BD8B0F04}" destId="{1394C7AB-EE59-4B6C-ADCF-8476BF943E8C}" srcOrd="1" destOrd="0" presId="urn:microsoft.com/office/officeart/2005/8/layout/vProcess5"/>
    <dgm:cxn modelId="{86E7909B-6C8E-4788-9AD9-AC3F3A75D1DA}" type="presParOf" srcId="{CCD42051-68D3-423C-A44E-4A86BD8B0F04}" destId="{BE9A8A0C-803A-47CD-94F5-585517A1EF6C}" srcOrd="2" destOrd="0" presId="urn:microsoft.com/office/officeart/2005/8/layout/vProcess5"/>
    <dgm:cxn modelId="{26DDBC8E-52DF-40BD-B9D6-6580EC4F25E6}" type="presParOf" srcId="{CCD42051-68D3-423C-A44E-4A86BD8B0F04}" destId="{871BEE9C-E9E7-4319-816E-6C50AF8029A2}" srcOrd="3" destOrd="0" presId="urn:microsoft.com/office/officeart/2005/8/layout/vProcess5"/>
    <dgm:cxn modelId="{2369185D-C245-4D08-B5BA-3A2EFD54A4B5}" type="presParOf" srcId="{CCD42051-68D3-423C-A44E-4A86BD8B0F04}" destId="{B089B61B-F7EB-4EE5-8483-9480F8B8350E}" srcOrd="4" destOrd="0" presId="urn:microsoft.com/office/officeart/2005/8/layout/vProcess5"/>
    <dgm:cxn modelId="{CFC05DA4-7BB3-4B90-8B06-2EDF32CCF2E5}" type="presParOf" srcId="{CCD42051-68D3-423C-A44E-4A86BD8B0F04}" destId="{551CFE1F-BEF3-4E91-97B9-A5B9C9E720BC}" srcOrd="5" destOrd="0" presId="urn:microsoft.com/office/officeart/2005/8/layout/vProcess5"/>
    <dgm:cxn modelId="{2D00DE53-A80B-49EC-A577-02165F3D2091}" type="presParOf" srcId="{CCD42051-68D3-423C-A44E-4A86BD8B0F04}" destId="{7D86C9CA-0D37-441D-A65C-80509A3F63B2}" srcOrd="6" destOrd="0" presId="urn:microsoft.com/office/officeart/2005/8/layout/vProcess5"/>
    <dgm:cxn modelId="{3C72D0D9-A10A-4201-814C-B3C5CE068FA4}" type="presParOf" srcId="{CCD42051-68D3-423C-A44E-4A86BD8B0F04}" destId="{136E66BE-413E-4A86-871D-8073B6507801}" srcOrd="7" destOrd="0" presId="urn:microsoft.com/office/officeart/2005/8/layout/vProcess5"/>
    <dgm:cxn modelId="{8006F004-E23E-428A-9485-F6C0F46A17C4}" type="presParOf" srcId="{CCD42051-68D3-423C-A44E-4A86BD8B0F04}" destId="{7B3F09DC-A5D0-409B-8E72-A098C66AAFE3}" srcOrd="8" destOrd="0" presId="urn:microsoft.com/office/officeart/2005/8/layout/vProcess5"/>
    <dgm:cxn modelId="{E95A2652-D1B1-4E31-AFBF-18BAEE938D32}" type="presParOf" srcId="{CCD42051-68D3-423C-A44E-4A86BD8B0F04}" destId="{A26E058E-044A-4213-9C2F-4A488212C891}" srcOrd="9" destOrd="0" presId="urn:microsoft.com/office/officeart/2005/8/layout/vProcess5"/>
    <dgm:cxn modelId="{E60E764D-DE69-4747-A20D-13E308DA9970}" type="presParOf" srcId="{CCD42051-68D3-423C-A44E-4A86BD8B0F04}" destId="{9EABB7D5-7962-4B80-83F6-42AC50C3366A}" srcOrd="10" destOrd="0" presId="urn:microsoft.com/office/officeart/2005/8/layout/vProcess5"/>
    <dgm:cxn modelId="{103FDA84-8917-47E0-9EDB-5469E81E9077}" type="presParOf" srcId="{CCD42051-68D3-423C-A44E-4A86BD8B0F04}" destId="{452BDBCF-0362-4260-9970-7DE6D72F4C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4C7AB-EE59-4B6C-ADCF-8476BF943E8C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Wat zijn de drie beroepsprocessen?</a:t>
          </a:r>
          <a:endParaRPr lang="en-US" sz="2600" kern="1200"/>
        </a:p>
      </dsp:txBody>
      <dsp:txXfrm>
        <a:off x="26377" y="26377"/>
        <a:ext cx="6646626" cy="847812"/>
      </dsp:txXfrm>
    </dsp:sp>
    <dsp:sp modelId="{BE9A8A0C-803A-47CD-94F5-585517A1EF6C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50630"/>
                <a:satOff val="-8075"/>
                <a:lumOff val="10310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150630"/>
                <a:satOff val="-8075"/>
                <a:lumOff val="1031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Welk beroep past bij de landbouwsector?</a:t>
          </a:r>
          <a:endParaRPr lang="en-US" sz="2600" kern="1200"/>
        </a:p>
      </dsp:txBody>
      <dsp:txXfrm>
        <a:off x="670791" y="1090682"/>
        <a:ext cx="6411969" cy="847812"/>
      </dsp:txXfrm>
    </dsp:sp>
    <dsp:sp modelId="{871BEE9C-E9E7-4319-816E-6C50AF8029A2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1259"/>
                <a:satOff val="-16151"/>
                <a:lumOff val="20619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301259"/>
                <a:satOff val="-16151"/>
                <a:lumOff val="2061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Welk beroep past bij de industriesector? </a:t>
          </a:r>
          <a:endParaRPr lang="en-US" sz="2600" kern="1200"/>
        </a:p>
      </dsp:txBody>
      <dsp:txXfrm>
        <a:off x="1305588" y="2154987"/>
        <a:ext cx="6421587" cy="847812"/>
      </dsp:txXfrm>
    </dsp:sp>
    <dsp:sp modelId="{B089B61B-F7EB-4EE5-8483-9480F8B8350E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51889"/>
                <a:satOff val="-24226"/>
                <a:lumOff val="30929"/>
                <a:alphaOff val="0"/>
                <a:tint val="65000"/>
                <a:lumMod val="110000"/>
              </a:schemeClr>
            </a:gs>
            <a:gs pos="88000">
              <a:schemeClr val="accent1">
                <a:shade val="80000"/>
                <a:hueOff val="451889"/>
                <a:satOff val="-24226"/>
                <a:lumOff val="3092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Welk beroep past bij de dienstsector?</a:t>
          </a:r>
          <a:endParaRPr lang="en-US" sz="2600" kern="1200"/>
        </a:p>
      </dsp:txBody>
      <dsp:txXfrm>
        <a:off x="1950003" y="3219292"/>
        <a:ext cx="6411969" cy="847812"/>
      </dsp:txXfrm>
    </dsp:sp>
    <dsp:sp modelId="{551CFE1F-BEF3-4E91-97B9-A5B9C9E720BC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7D86C9CA-0D37-441D-A65C-80509A3F63B2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136E66BE-413E-4A86-871D-8073B6507801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ooltv.nl/video/kinderarbeid-in-nederland-hard-werken-voor-weinig-geld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1BE51-22E0-4D68-959A-F6E8268E5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Industriële revolutie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7DDCB7-05FA-49E9-A266-12A42546F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Rond 1750-heden </a:t>
            </a:r>
          </a:p>
        </p:txBody>
      </p:sp>
    </p:spTree>
    <p:extLst>
      <p:ext uri="{BB962C8B-B14F-4D97-AF65-F5344CB8AC3E}">
        <p14:creationId xmlns:p14="http://schemas.microsoft.com/office/powerpoint/2010/main" val="103937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D5F7C-C705-4B61-BBA1-B0B800E95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800" dirty="0" err="1"/>
              <a:t>To</a:t>
            </a:r>
            <a:r>
              <a:rPr lang="nl-NL" sz="4800" dirty="0"/>
              <a:t> 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1FA7B2-3455-4E8E-8150-933C9B6C2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Maak opdracht 1 t/m 3 van je werkboek.</a:t>
            </a:r>
          </a:p>
          <a:p>
            <a:r>
              <a:rPr lang="nl-NL" sz="2800" dirty="0"/>
              <a:t>Wanneer je dit gemaakt hebt laat je dit zien aan mij. </a:t>
            </a:r>
          </a:p>
          <a:p>
            <a:r>
              <a:rPr lang="nl-NL" sz="2800" dirty="0"/>
              <a:t>Je kunt kiezen of je verder gaat met je werk of </a:t>
            </a:r>
            <a:r>
              <a:rPr lang="nl-NL" sz="2800" dirty="0" err="1"/>
              <a:t>topo</a:t>
            </a:r>
            <a:r>
              <a:rPr lang="nl-NL" sz="2800" dirty="0"/>
              <a:t> gaat leren. </a:t>
            </a:r>
          </a:p>
        </p:txBody>
      </p:sp>
    </p:spTree>
    <p:extLst>
      <p:ext uri="{BB962C8B-B14F-4D97-AF65-F5344CB8AC3E}">
        <p14:creationId xmlns:p14="http://schemas.microsoft.com/office/powerpoint/2010/main" val="302675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6DAD0-7372-4CEE-80FE-03315157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To</a:t>
            </a:r>
            <a:r>
              <a:rPr lang="nl-NL" dirty="0"/>
              <a:t> do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375C1-BDE9-40EF-8044-08894721E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8232"/>
            <a:ext cx="9034837" cy="4985935"/>
          </a:xfrm>
        </p:spPr>
        <p:txBody>
          <a:bodyPr>
            <a:normAutofit/>
          </a:bodyPr>
          <a:lstStyle/>
          <a:p>
            <a:r>
              <a:rPr lang="nl-NL" sz="2400" dirty="0"/>
              <a:t>Eerst herhaling </a:t>
            </a:r>
            <a:r>
              <a:rPr lang="nl-NL" sz="2400" dirty="0">
                <a:sym typeface="Wingdings" panose="05000000000000000000" pitchFamily="2" charset="2"/>
              </a:rPr>
              <a:t> bedenk per sector een beroep</a:t>
            </a:r>
          </a:p>
          <a:p>
            <a:r>
              <a:rPr lang="nl-NL" sz="2400" dirty="0">
                <a:sym typeface="Wingdings" panose="05000000000000000000" pitchFamily="2" charset="2"/>
              </a:rPr>
              <a:t>Daarna ga je de opdrachten van paragraaf 4.1 afmaken</a:t>
            </a:r>
          </a:p>
          <a:p>
            <a:r>
              <a:rPr lang="nl-NL" sz="2400" dirty="0">
                <a:sym typeface="Wingdings" panose="05000000000000000000" pitchFamily="2" charset="2"/>
              </a:rPr>
              <a:t>Dit laat je aan mij zien.</a:t>
            </a:r>
          </a:p>
          <a:p>
            <a:r>
              <a:rPr lang="nl-NL" sz="2400" dirty="0">
                <a:sym typeface="Wingdings" panose="05000000000000000000" pitchFamily="2" charset="2"/>
              </a:rPr>
              <a:t>Toets controleren…</a:t>
            </a:r>
          </a:p>
          <a:p>
            <a:r>
              <a:rPr lang="nl-NL" sz="2400" dirty="0">
                <a:sym typeface="Wingdings" panose="05000000000000000000" pitchFamily="2" charset="2"/>
              </a:rPr>
              <a:t>Nu ga je verder met de </a:t>
            </a:r>
            <a:r>
              <a:rPr lang="nl-NL" sz="2400" dirty="0" err="1">
                <a:sym typeface="Wingdings" panose="05000000000000000000" pitchFamily="2" charset="2"/>
              </a:rPr>
              <a:t>topo</a:t>
            </a:r>
            <a:r>
              <a:rPr lang="nl-NL" sz="2400" dirty="0">
                <a:sym typeface="Wingdings" panose="05000000000000000000" pitchFamily="2" charset="2"/>
              </a:rPr>
              <a:t>: landen, hoofdsteden, wateren en werelddelen.</a:t>
            </a:r>
          </a:p>
          <a:p>
            <a:r>
              <a:rPr lang="nl-NL" sz="2400" dirty="0">
                <a:sym typeface="Wingdings" panose="05000000000000000000" pitchFamily="2" charset="2"/>
              </a:rPr>
              <a:t>Volgende week donderdag toets. </a:t>
            </a:r>
          </a:p>
          <a:p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 err="1">
                <a:sym typeface="Wingdings" panose="05000000000000000000" pitchFamily="2" charset="2"/>
              </a:rPr>
              <a:t>Topo</a:t>
            </a:r>
            <a:r>
              <a:rPr lang="nl-NL" sz="2400" dirty="0">
                <a:sym typeface="Wingdings" panose="05000000000000000000" pitchFamily="2" charset="2"/>
              </a:rPr>
              <a:t> niet bij je? Dan werk je verder in je boek..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3837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799F6-C199-422E-9653-2A51A413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Vandaag te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A40B8-2CBA-4116-97CF-66BF9BDA4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Bespreken van de opdrachten:</a:t>
            </a:r>
            <a:br>
              <a:rPr lang="nl-NL" sz="2400" dirty="0"/>
            </a:br>
            <a:endParaRPr lang="nl-NL" sz="2400" dirty="0"/>
          </a:p>
          <a:p>
            <a:r>
              <a:rPr lang="nl-NL" sz="2400" u="sng" dirty="0">
                <a:sym typeface="Wingdings" panose="05000000000000000000" pitchFamily="2" charset="2"/>
              </a:rPr>
              <a:t>Kader</a:t>
            </a:r>
            <a:br>
              <a:rPr lang="nl-NL" sz="2400" dirty="0">
                <a:sym typeface="Wingdings" panose="05000000000000000000" pitchFamily="2" charset="2"/>
              </a:rPr>
            </a:br>
            <a:r>
              <a:rPr lang="nl-NL" sz="2400" dirty="0">
                <a:sym typeface="Wingdings" panose="05000000000000000000" pitchFamily="2" charset="2"/>
              </a:rPr>
              <a:t> Paragraaf 4.1 = 2, 5, 7, 9</a:t>
            </a:r>
            <a:br>
              <a:rPr lang="nl-NL" sz="2400" dirty="0">
                <a:sym typeface="Wingdings" panose="05000000000000000000" pitchFamily="2" charset="2"/>
              </a:rPr>
            </a:br>
            <a:r>
              <a:rPr lang="nl-NL" sz="2400" dirty="0">
                <a:sym typeface="Wingdings" panose="05000000000000000000" pitchFamily="2" charset="2"/>
              </a:rPr>
              <a:t> Paragraaf 4.2 = 2, 5, 8, 9, 13(</a:t>
            </a:r>
            <a:r>
              <a:rPr lang="nl-NL" sz="2400" dirty="0" err="1">
                <a:sym typeface="Wingdings" panose="05000000000000000000" pitchFamily="2" charset="2"/>
              </a:rPr>
              <a:t>a.b.c</a:t>
            </a:r>
            <a:r>
              <a:rPr lang="nl-NL" sz="2400" dirty="0">
                <a:sym typeface="Wingdings" panose="05000000000000000000" pitchFamily="2" charset="2"/>
              </a:rPr>
              <a:t>)</a:t>
            </a:r>
          </a:p>
          <a:p>
            <a:r>
              <a:rPr lang="nl-NL" sz="2400" u="sng" dirty="0">
                <a:sym typeface="Wingdings" panose="05000000000000000000" pitchFamily="2" charset="2"/>
              </a:rPr>
              <a:t>Basis</a:t>
            </a:r>
            <a:br>
              <a:rPr lang="nl-NL" sz="2400" u="sng" dirty="0">
                <a:sym typeface="Wingdings" panose="05000000000000000000" pitchFamily="2" charset="2"/>
              </a:rPr>
            </a:br>
            <a:r>
              <a:rPr lang="nl-NL" sz="2400" dirty="0">
                <a:sym typeface="Wingdings" panose="05000000000000000000" pitchFamily="2" charset="2"/>
              </a:rPr>
              <a:t> Paragraaf 4.1 = 2, 4, 6, 8, </a:t>
            </a:r>
            <a:br>
              <a:rPr lang="nl-NL" sz="2400" dirty="0">
                <a:sym typeface="Wingdings" panose="05000000000000000000" pitchFamily="2" charset="2"/>
              </a:rPr>
            </a:br>
            <a:r>
              <a:rPr lang="nl-NL" sz="2400" dirty="0">
                <a:sym typeface="Wingdings" panose="05000000000000000000" pitchFamily="2" charset="2"/>
              </a:rPr>
              <a:t> Paragraaf 4.2 = 2, 4, 5, 8, 10 </a:t>
            </a:r>
          </a:p>
          <a:p>
            <a:pPr marL="0" indent="0">
              <a:buNone/>
            </a:pPr>
            <a:endParaRPr lang="nl-NL" sz="2400" dirty="0">
              <a:sym typeface="Wingdings" panose="05000000000000000000" pitchFamily="2" charset="2"/>
            </a:endParaRPr>
          </a:p>
          <a:p>
            <a:r>
              <a:rPr lang="nl-NL" sz="2400" dirty="0">
                <a:sym typeface="Wingdings" panose="05000000000000000000" pitchFamily="2" charset="2"/>
              </a:rPr>
              <a:t>Maken opdrachten 4.3  1 t/m 6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85907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C4AF3-F71D-4529-B8BC-93609AC0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Imperialisme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EFB505F-3614-44E0-B228-7AAC496E5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60299"/>
            <a:ext cx="8915206" cy="36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9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4F12A-7A9C-4EA9-B686-80CFB31D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Afmaken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2A2CD0-819E-4791-8D9F-6318A63B9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2085"/>
            <a:ext cx="8596668" cy="4309277"/>
          </a:xfrm>
        </p:spPr>
        <p:txBody>
          <a:bodyPr/>
          <a:lstStyle/>
          <a:p>
            <a:r>
              <a:rPr lang="nl-NL" sz="2000" dirty="0"/>
              <a:t>Opdracht 9 t/m 12 paragraaf 4.3</a:t>
            </a:r>
          </a:p>
          <a:p>
            <a:r>
              <a:rPr lang="nl-NL" sz="2000" dirty="0"/>
              <a:t>Opdracht 1 en 2 paragraaf  4.4 </a:t>
            </a:r>
          </a:p>
          <a:p>
            <a:endParaRPr lang="nl-NL" sz="2000" dirty="0"/>
          </a:p>
          <a:p>
            <a:r>
              <a:rPr lang="nl-NL" sz="2000" dirty="0"/>
              <a:t>Paragraaf 4.1 af, 4.2 af en 4.3 af! </a:t>
            </a:r>
          </a:p>
          <a:p>
            <a:endParaRPr lang="nl-NL" sz="2000" dirty="0"/>
          </a:p>
          <a:p>
            <a:r>
              <a:rPr lang="nl-NL" sz="2000" dirty="0"/>
              <a:t>Deze opdrachten maak je stil en alleen. </a:t>
            </a:r>
          </a:p>
          <a:p>
            <a:endParaRPr lang="nl-NL" sz="2000" dirty="0"/>
          </a:p>
          <a:p>
            <a:r>
              <a:rPr lang="nl-NL" sz="2000" dirty="0"/>
              <a:t>Als je klaar bent kom je je opdrachten bij mij aftekenen. En mag je daarna wat voor jezelf doen. 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006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53CDA-F4EC-42C7-885A-4359AEF2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Wat zie je?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A6AB469-8606-44D2-946F-4630A721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0869" y="1678897"/>
            <a:ext cx="4538438" cy="30226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8CF917-7B19-40E3-A3F6-53858E11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717" y="1678897"/>
            <a:ext cx="4152900" cy="311467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7652FD-05BD-437D-BF45-DEF42F42F249}"/>
              </a:ext>
            </a:extLst>
          </p:cNvPr>
          <p:cNvSpPr txBox="1"/>
          <p:nvPr/>
        </p:nvSpPr>
        <p:spPr>
          <a:xfrm>
            <a:off x="1438183" y="5353235"/>
            <a:ext cx="773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https://www.schooltv.nl/video/kinderarbeid-in-nederland-hard-werken-voor-weinig-geld/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8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79FFD-8DBF-404A-B3A0-747AFBA97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Hoofdstuk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B046B4-4736-4960-9081-04668BB3E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4.1 Welke soorten beroepssectoren zijn er?</a:t>
            </a:r>
          </a:p>
          <a:p>
            <a:r>
              <a:rPr lang="nl-NL" dirty="0"/>
              <a:t>4.2 Hoe kwam de industriële revolutie tot gang?</a:t>
            </a:r>
          </a:p>
          <a:p>
            <a:r>
              <a:rPr lang="nl-NL" dirty="0"/>
              <a:t>4.3 Wat heeft de industrie voor invloed op de samenleving?</a:t>
            </a:r>
          </a:p>
          <a:p>
            <a:r>
              <a:rPr lang="nl-NL" dirty="0"/>
              <a:t>4.4 Wat voor invloed hebben de industrieën op het milieu?</a:t>
            </a:r>
          </a:p>
        </p:txBody>
      </p:sp>
    </p:spTree>
    <p:extLst>
      <p:ext uri="{BB962C8B-B14F-4D97-AF65-F5344CB8AC3E}">
        <p14:creationId xmlns:p14="http://schemas.microsoft.com/office/powerpoint/2010/main" val="27442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F4444CE-BC8D-4D61-B303-4C05614E62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3772B81-181F-48B7-8826-4D9686D15D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2205F6E-03C6-4E92-877C-E2482F6599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AF439C1-D31A-486F-BB90-F7C92658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l-NL" dirty="0"/>
              <a:t>Doelen voor vandaag</a:t>
            </a:r>
            <a:br>
              <a:rPr lang="nl-NL" dirty="0"/>
            </a:br>
            <a:r>
              <a:rPr lang="nl-NL" sz="2000" dirty="0"/>
              <a:t>Lezen </a:t>
            </a:r>
            <a:r>
              <a:rPr lang="nl-NL" sz="2000" dirty="0" err="1"/>
              <a:t>blz</a:t>
            </a:r>
            <a:r>
              <a:rPr lang="nl-NL" sz="2000" dirty="0"/>
              <a:t> 6 t/m 9</a:t>
            </a:r>
            <a:endParaRPr lang="nl-NL" dirty="0"/>
          </a:p>
        </p:txBody>
      </p:sp>
      <p:graphicFrame>
        <p:nvGraphicFramePr>
          <p:cNvPr id="8" name="Tijdelijke aanduiding voor inhoud 5">
            <a:extLst>
              <a:ext uri="{FF2B5EF4-FFF2-40B4-BE49-F238E27FC236}">
                <a16:creationId xmlns:a16="http://schemas.microsoft.com/office/drawing/2014/main" id="{0FCBD99F-4FA1-4757-83E4-41FF3BA9C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19719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1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08EAE-EF48-44A0-84A8-0CFB047F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 beroep past bij welke sector?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5E95C7-90CE-42AF-835A-621391FB1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Landbouwsector (primaire sector)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Industriesector (secundaire sector)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Dienstsector (tertiaire sector)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AFC2EF-EA0E-4CBC-8627-214D6659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740" y="1458664"/>
            <a:ext cx="2331491" cy="15555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C4BDEB-6D91-435A-866F-3D52C958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740" y="3086775"/>
            <a:ext cx="2331491" cy="171316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E30B75-8A92-45B6-82BD-6B514DFF0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740" y="4872505"/>
            <a:ext cx="2333315" cy="15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9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00A22-350E-4739-853F-88EC1EEC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 met het maken van de opdrachten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15F08E19-DE88-4681-9DEE-9F1FB970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/>
              <a:t>Maken opdracht 1 t/m 8  </a:t>
            </a:r>
            <a:r>
              <a:rPr lang="nl-NL" sz="2800" dirty="0">
                <a:sym typeface="Wingdings" panose="05000000000000000000" pitchFamily="2" charset="2"/>
              </a:rPr>
              <a:t></a:t>
            </a:r>
            <a:r>
              <a:rPr lang="nl-NL" sz="2800" dirty="0" err="1">
                <a:sym typeface="Wingdings" panose="05000000000000000000" pitchFamily="2" charset="2"/>
              </a:rPr>
              <a:t>Blz</a:t>
            </a:r>
            <a:r>
              <a:rPr lang="nl-NL" sz="2800" dirty="0">
                <a:sym typeface="Wingdings" panose="05000000000000000000" pitchFamily="2" charset="2"/>
              </a:rPr>
              <a:t> 8 t/m 11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Als je klaar bent kun je opdracht 9 t/m 12 maken</a:t>
            </a:r>
          </a:p>
          <a:p>
            <a:endParaRPr lang="nl-NL" sz="2800" dirty="0"/>
          </a:p>
          <a:p>
            <a:r>
              <a:rPr lang="nl-NL" sz="2800" dirty="0"/>
              <a:t>Als je klaar bent kun je verder met je </a:t>
            </a:r>
            <a:r>
              <a:rPr lang="nl-NL" sz="2800" dirty="0" err="1"/>
              <a:t>topo</a:t>
            </a:r>
            <a:r>
              <a:rPr lang="nl-NL" sz="2800" dirty="0"/>
              <a:t> boekje</a:t>
            </a:r>
          </a:p>
          <a:p>
            <a:endParaRPr lang="nl-NL" sz="2800" dirty="0"/>
          </a:p>
          <a:p>
            <a:r>
              <a:rPr lang="nl-NL" sz="2800" u="sng" dirty="0"/>
              <a:t>De eerste 10 min fluister je…..(met buurman/buurvrouw)</a:t>
            </a:r>
          </a:p>
          <a:p>
            <a:endParaRPr lang="nl-NL" u="sng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014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9C909684-B696-4EF8-829E-AF0BFCA40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33"/>
          <a:stretch/>
        </p:blipFill>
        <p:spPr>
          <a:xfrm>
            <a:off x="677334" y="1448853"/>
            <a:ext cx="6415924" cy="45928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C98B65-9436-4F62-8B7A-6FF7C2DD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nl-NL" dirty="0"/>
              <a:t>Wat zie je?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5532F4-FB79-4B04-A8FC-7BC430514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932" y="2160920"/>
            <a:ext cx="293471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u="sng" dirty="0"/>
              <a:t>Inwoner aantal</a:t>
            </a:r>
          </a:p>
          <a:p>
            <a:r>
              <a:rPr lang="nl-NL" sz="2400" dirty="0"/>
              <a:t>In 1600: 10.00</a:t>
            </a:r>
          </a:p>
          <a:p>
            <a:r>
              <a:rPr lang="nl-NL" sz="2400" dirty="0"/>
              <a:t>In 1748</a:t>
            </a:r>
            <a:r>
              <a:rPr lang="nl-NL" sz="2400"/>
              <a:t>: 14.270</a:t>
            </a:r>
            <a:endParaRPr lang="nl-NL" sz="2400" dirty="0"/>
          </a:p>
          <a:p>
            <a:r>
              <a:rPr lang="nl-NL" sz="2400" dirty="0"/>
              <a:t>In 1811:16.504</a:t>
            </a:r>
          </a:p>
          <a:p>
            <a:r>
              <a:rPr lang="nl-NL" sz="2400" dirty="0"/>
              <a:t>In 1840 21.956</a:t>
            </a:r>
          </a:p>
          <a:p>
            <a:r>
              <a:rPr lang="nl-NL" sz="2400" dirty="0"/>
              <a:t>In 2018 108.668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493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7664F850-BA8B-47AE-B11A-225CAB8969F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459C506-5F4B-4B75-9218-C7C3F87FA8D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C659EEB-C3AE-4544-8263-417009DCDF4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4E74DA95-CD7A-4D5E-9D27-67A759CE7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ebouw, buiten, lucht, toren&#10;&#10;Beschrijving is gegenereerd met zeer hoge betrouwbaarheid">
            <a:extLst>
              <a:ext uri="{FF2B5EF4-FFF2-40B4-BE49-F238E27FC236}">
                <a16:creationId xmlns:a16="http://schemas.microsoft.com/office/drawing/2014/main" id="{91E94A0D-066D-4FD1-8EB4-3FF1F63B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439" y="1131993"/>
            <a:ext cx="3451859" cy="4602479"/>
          </a:xfrm>
          <a:prstGeom prst="rect">
            <a:avLst/>
          </a:prstGeom>
        </p:spPr>
      </p:pic>
      <p:pic>
        <p:nvPicPr>
          <p:cNvPr id="4" name="Tijdelijke aanduiding voor inhoud 3" descr="Afbeelding met gebouw, lucht, buiten, weg&#10;&#10;Beschrijving is gegenereerd met zeer hoge betrouwbaarheid">
            <a:extLst>
              <a:ext uri="{FF2B5EF4-FFF2-40B4-BE49-F238E27FC236}">
                <a16:creationId xmlns:a16="http://schemas.microsoft.com/office/drawing/2014/main" id="{F9DB3366-C10C-4B18-9F11-010AF056B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4262" y="1689482"/>
            <a:ext cx="4650004" cy="3487503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4AA3B5C-0C55-4FFF-9C45-8F9F7C074A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15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406948-5FD9-43A3-93E5-D22AE2960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E37E6-E2CA-4186-92C8-88CB1D456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4454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3646</TotalTime>
  <Words>357</Words>
  <Application>Microsoft Office PowerPoint</Application>
  <PresentationFormat>Breedbeeld</PresentationFormat>
  <Paragraphs>72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</vt:lpstr>
      <vt:lpstr>Wingdings 3</vt:lpstr>
      <vt:lpstr>Facet</vt:lpstr>
      <vt:lpstr>Industriële revolutie</vt:lpstr>
      <vt:lpstr>Wat zie je?</vt:lpstr>
      <vt:lpstr>Hoofdstuk 4</vt:lpstr>
      <vt:lpstr>Doelen voor vandaag Lezen blz 6 t/m 9</vt:lpstr>
      <vt:lpstr>Welk beroep past bij welke sector?</vt:lpstr>
      <vt:lpstr>Verder met het maken van de opdrachten</vt:lpstr>
      <vt:lpstr>Wat zie je?</vt:lpstr>
      <vt:lpstr>PowerPoint-presentatie</vt:lpstr>
      <vt:lpstr>PowerPoint-presentatie</vt:lpstr>
      <vt:lpstr>To do</vt:lpstr>
      <vt:lpstr>To do </vt:lpstr>
      <vt:lpstr>Vandaag te doen</vt:lpstr>
      <vt:lpstr>Imperialisme </vt:lpstr>
      <vt:lpstr>Afmaken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Startklaar</dc:creator>
  <cp:lastModifiedBy>Startklaar</cp:lastModifiedBy>
  <cp:revision>32</cp:revision>
  <dcterms:created xsi:type="dcterms:W3CDTF">2018-03-06T18:56:46Z</dcterms:created>
  <dcterms:modified xsi:type="dcterms:W3CDTF">2018-04-05T21:31:06Z</dcterms:modified>
</cp:coreProperties>
</file>